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8"/>
  </p:notesMasterIdLst>
  <p:handoutMasterIdLst>
    <p:handoutMasterId r:id="rId49"/>
  </p:handoutMasterIdLst>
  <p:sldIdLst>
    <p:sldId id="258" r:id="rId2"/>
    <p:sldId id="277" r:id="rId3"/>
    <p:sldId id="322" r:id="rId4"/>
    <p:sldId id="259" r:id="rId5"/>
    <p:sldId id="260" r:id="rId6"/>
    <p:sldId id="262" r:id="rId7"/>
    <p:sldId id="291" r:id="rId8"/>
    <p:sldId id="292" r:id="rId9"/>
    <p:sldId id="280" r:id="rId10"/>
    <p:sldId id="282" r:id="rId11"/>
    <p:sldId id="283" r:id="rId12"/>
    <p:sldId id="284" r:id="rId13"/>
    <p:sldId id="293" r:id="rId14"/>
    <p:sldId id="285" r:id="rId15"/>
    <p:sldId id="287" r:id="rId16"/>
    <p:sldId id="289" r:id="rId17"/>
    <p:sldId id="290" r:id="rId18"/>
    <p:sldId id="294" r:id="rId19"/>
    <p:sldId id="295" r:id="rId20"/>
    <p:sldId id="296" r:id="rId21"/>
    <p:sldId id="304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7" r:id="rId30"/>
    <p:sldId id="325" r:id="rId31"/>
    <p:sldId id="326" r:id="rId32"/>
    <p:sldId id="328" r:id="rId33"/>
    <p:sldId id="327" r:id="rId34"/>
    <p:sldId id="308" r:id="rId35"/>
    <p:sldId id="309" r:id="rId36"/>
    <p:sldId id="311" r:id="rId37"/>
    <p:sldId id="312" r:id="rId38"/>
    <p:sldId id="313" r:id="rId39"/>
    <p:sldId id="315" r:id="rId40"/>
    <p:sldId id="317" r:id="rId41"/>
    <p:sldId id="316" r:id="rId42"/>
    <p:sldId id="318" r:id="rId43"/>
    <p:sldId id="319" r:id="rId44"/>
    <p:sldId id="323" r:id="rId45"/>
    <p:sldId id="329" r:id="rId46"/>
    <p:sldId id="324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5B283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8" autoAdjust="0"/>
    <p:restoredTop sz="78818" autoAdjust="0"/>
  </p:normalViewPr>
  <p:slideViewPr>
    <p:cSldViewPr snapToGrid="0" snapToObjects="1">
      <p:cViewPr varScale="1">
        <p:scale>
          <a:sx n="50" d="100"/>
          <a:sy n="50" d="100"/>
        </p:scale>
        <p:origin x="1877" y="29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63CDB-0F07-2B44-912B-84C649C86E3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48DBE-C263-E346-8328-9A9CB8976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4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0059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56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5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Pt</a:t>
            </a:r>
            <a:r>
              <a:rPr lang="en-US" dirty="0"/>
              <a:t> with lung cancer, rather than being offered a second opinion, is offered provider’s own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6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/>
              <a:t>–</a:t>
            </a:r>
            <a:r>
              <a:rPr lang="en-US" dirty="0"/>
              <a:t> needing dx, </a:t>
            </a:r>
            <a:r>
              <a:rPr lang="en-US" dirty="0" err="1"/>
              <a:t>tx</a:t>
            </a:r>
            <a:r>
              <a:rPr lang="en-US" dirty="0"/>
              <a:t>, and then 50 questions </a:t>
            </a:r>
            <a:r>
              <a:rPr lang="mr-IN" dirty="0"/>
              <a:t>–</a:t>
            </a:r>
            <a:r>
              <a:rPr lang="en-US" dirty="0"/>
              <a:t> is asked about dementia.</a:t>
            </a:r>
          </a:p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Trauma-informed care includes trauma-informed research, </a:t>
            </a:r>
            <a:r>
              <a:rPr lang="en-US" dirty="0" err="1"/>
              <a:t>ie</a:t>
            </a:r>
            <a:r>
              <a:rPr lang="en-US" dirty="0"/>
              <a:t>. Not re-traumatizing patients through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6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(if no f/u).</a:t>
            </a:r>
          </a:p>
          <a:p>
            <a:r>
              <a:rPr lang="mr-IN" dirty="0"/>
              <a:t>–</a:t>
            </a:r>
            <a:r>
              <a:rPr lang="en-US" dirty="0"/>
              <a:t> when the answers are ‘yes’ and there’s no follow up.</a:t>
            </a:r>
          </a:p>
        </p:txBody>
      </p:sp>
    </p:spTree>
    <p:extLst>
      <p:ext uri="{BB962C8B-B14F-4D97-AF65-F5344CB8AC3E}">
        <p14:creationId xmlns:p14="http://schemas.microsoft.com/office/powerpoint/2010/main" val="3833994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54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5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54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54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small" dirty="0">
                <a:solidFill>
                  <a:schemeClr val="bg2"/>
                </a:solidFill>
              </a:rPr>
              <a:t>study these VITAL </a:t>
            </a:r>
            <a:r>
              <a:rPr lang="en-US" sz="2400" cap="small" dirty="0" err="1">
                <a:solidFill>
                  <a:schemeClr val="bg2"/>
                </a:solidFill>
              </a:rPr>
              <a:t>pt</a:t>
            </a:r>
            <a:r>
              <a:rPr lang="en-US" sz="2400" cap="small" dirty="0">
                <a:solidFill>
                  <a:schemeClr val="bg2"/>
                </a:solidFill>
              </a:rPr>
              <a:t>-centered topics: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54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small" dirty="0">
                <a:solidFill>
                  <a:srgbClr val="F5B283"/>
                </a:solidFill>
              </a:rPr>
              <a:t>Can we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82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You? Or your “subjects?”</a:t>
            </a:r>
          </a:p>
          <a:p>
            <a:pPr algn="l"/>
            <a:endParaRPr lang="en-US" dirty="0"/>
          </a:p>
          <a:p>
            <a:pPr algn="l" fontAlgn="base"/>
            <a:r>
              <a:rPr lang="en-US" dirty="0"/>
              <a:t>Not necessarily your professors and </a:t>
            </a:r>
          </a:p>
          <a:p>
            <a:pPr algn="l" fontAlgn="base"/>
            <a:r>
              <a:rPr lang="en-US" dirty="0"/>
              <a:t>academic mentors</a:t>
            </a:r>
          </a:p>
          <a:p>
            <a:pPr algn="l" fontAlgn="base"/>
            <a:endParaRPr lang="en-US" dirty="0"/>
          </a:p>
          <a:p>
            <a:pPr algn="l" fontAlgn="base"/>
            <a:r>
              <a:rPr lang="en-US" dirty="0"/>
              <a:t>Then who? (and what do you call them?)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58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dirty="0"/>
              <a:t>Don’t use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Force for good - everyone benefits, </a:t>
            </a:r>
          </a:p>
          <a:p>
            <a:pPr algn="l"/>
            <a:r>
              <a:rPr lang="en-US" sz="2400" dirty="0"/>
              <a:t>         each treated with respect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Don’t pull patients and community organizations to only meet your goals.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Value-added partnerships: what can you do/provide for your participating patients and community organizations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Paying for their time $100/</a:t>
            </a:r>
            <a:r>
              <a:rPr lang="en-US" sz="2400" dirty="0" err="1"/>
              <a:t>hr</a:t>
            </a:r>
            <a:r>
              <a:rPr lang="en-US" sz="2400" dirty="0"/>
              <a:t> - PCOR (thank you)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Remember </a:t>
            </a:r>
            <a:r>
              <a:rPr lang="en-US" sz="2400" dirty="0" err="1"/>
              <a:t>pt’s</a:t>
            </a:r>
            <a:r>
              <a:rPr lang="en-US" sz="2400" dirty="0"/>
              <a:t> needs and organization’s mission may not be yours.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Red flag for “lip service” or “window dressing”</a:t>
            </a:r>
          </a:p>
          <a:p>
            <a:pPr algn="l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33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2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8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small" dirty="0">
                <a:solidFill>
                  <a:srgbClr val="F5B283"/>
                </a:solidFill>
              </a:rPr>
              <a:t>Can we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8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3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9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8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2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1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23D9-139E-204A-84BB-89F3344B2A1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0D37-803D-E143-8AB4-5B05A858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16063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6361556"/>
            <a:ext cx="5908964" cy="18774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Primary Care Physician</a:t>
            </a:r>
          </a:p>
          <a:p>
            <a:pPr algn="l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6361556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4862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6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lh4.googleusercontent.com/KLu0fvdSnPeBDTEQjS05Ao4xGSlLRaEY7DSKZSavDwWa9w4ntt9ctHRrjpC-KBuXgpIHB3bXrbkfdCBGBUbXWioL3z0mH60enQYtV2nxmsXYQcL01zhYNcNyRG_e_sgiwXaYZ5w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082" y="2747567"/>
            <a:ext cx="6702281" cy="44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COMMUNICATION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5082" y="7287296"/>
            <a:ext cx="494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Hedy Epstein, 1924-2016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Survivor of Nazi persecution, anti-war activist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1" y="2782474"/>
            <a:ext cx="5111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Be authentic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Use real language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COMMUNICATION</a:t>
            </a:r>
          </a:p>
        </p:txBody>
      </p:sp>
      <p:pic>
        <p:nvPicPr>
          <p:cNvPr id="3074" name="Picture 2" descr="https://lh6.googleusercontent.com/UKz7LJYIsA-bWBh5aDR85to9OTJSopMXfTpOw-9uYpwWCAsiGsWXC__rjMX953rnBDh0zLWVlw4HuSUHzuU2-YdWF1QcIuzY0Fche-1IaB68iB8rvdg8Me9oAdcLGWzBoVoz57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091" y="3757960"/>
            <a:ext cx="6349089" cy="31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6371" y="2782474"/>
            <a:ext cx="5111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Be authentic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Use real language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Write as a human, </a:t>
            </a:r>
          </a:p>
          <a:p>
            <a:pPr algn="l"/>
            <a:r>
              <a:rPr lang="en-US" dirty="0"/>
              <a:t>                          to a human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COMMUNICATION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2534409"/>
            <a:ext cx="63500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371" y="2782474"/>
            <a:ext cx="51112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Be authentic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Use real language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Write as a human, </a:t>
            </a:r>
          </a:p>
          <a:p>
            <a:pPr algn="l"/>
            <a:r>
              <a:rPr lang="en-US" dirty="0"/>
              <a:t>                          to a human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Follow up with people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3553" y="4025589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Stay Human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84200" y="1733298"/>
            <a:ext cx="12420600" cy="899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1771" y="1799079"/>
            <a:ext cx="56083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CALL TO 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874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3553" y="4025589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2. RAPPORT</a:t>
            </a:r>
          </a:p>
        </p:txBody>
      </p:sp>
    </p:spTree>
    <p:extLst>
      <p:ext uri="{BB962C8B-B14F-4D97-AF65-F5344CB8AC3E}">
        <p14:creationId xmlns:p14="http://schemas.microsoft.com/office/powerpoint/2010/main" val="71925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RAPPORT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1" y="2534409"/>
            <a:ext cx="5111273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No truth without trust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It takes time, trust, and a track record to produce the degree of social credentialing needed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BUT</a:t>
            </a:r>
            <a:r>
              <a:rPr lang="mr-IN" dirty="0"/>
              <a:t>…</a:t>
            </a:r>
            <a:endParaRPr lang="en-US" dirty="0"/>
          </a:p>
          <a:p>
            <a:pPr marL="571500" indent="-571500" algn="l">
              <a:buFont typeface="Arial"/>
              <a:buChar char="•"/>
            </a:pPr>
            <a:r>
              <a:rPr lang="en-US" dirty="0"/>
              <a:t>What if the researcher is a stranger?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/>
              <a:t>What it there’s no time to build rapport?</a:t>
            </a:r>
          </a:p>
        </p:txBody>
      </p:sp>
      <p:pic>
        <p:nvPicPr>
          <p:cNvPr id="1026" name="Picture 2" descr="Image result for doctor patient relatio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91" y="2761038"/>
            <a:ext cx="5753529" cy="323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RAPPORT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1" y="2534409"/>
            <a:ext cx="51112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How can you be patient-centered if the patient remains “other?”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does it say about the practice of medical research if there’s no time to build rapport?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People vs. subjects</a:t>
            </a:r>
          </a:p>
        </p:txBody>
      </p:sp>
      <p:pic>
        <p:nvPicPr>
          <p:cNvPr id="2050" name="Picture 2" descr="Image result for doctor patient relation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99" y="2724553"/>
            <a:ext cx="6328764" cy="43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2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RAPPORT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1" y="2534409"/>
            <a:ext cx="5490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WHEN IT IS DONE WELL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Two stories from the morning of CABG surgery</a:t>
            </a:r>
          </a:p>
          <a:p>
            <a:pPr algn="l"/>
            <a:endParaRPr lang="en-US" dirty="0"/>
          </a:p>
          <a:p>
            <a:pPr marL="742950" indent="-742950" algn="l">
              <a:buAutoNum type="arabicParenR"/>
            </a:pPr>
            <a:r>
              <a:rPr lang="en-US" dirty="0"/>
              <a:t>Anesthesiologist	Expression of care</a:t>
            </a:r>
          </a:p>
          <a:p>
            <a:pPr marL="742950" indent="-742950" algn="l">
              <a:buAutoNum type="arabicParenR"/>
            </a:pPr>
            <a:endParaRPr lang="en-US" dirty="0"/>
          </a:p>
          <a:p>
            <a:pPr marL="742950" indent="-742950" algn="l">
              <a:buAutoNum type="arabicParenR"/>
            </a:pPr>
            <a:r>
              <a:rPr lang="en-US" dirty="0"/>
              <a:t>Cardiothoracic surgeon		 Reciprocation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725" y="2808226"/>
            <a:ext cx="6405457" cy="48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1351" y="3579794"/>
            <a:ext cx="12073313" cy="464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Prioritize rapport in your study design</a:t>
            </a:r>
          </a:p>
          <a:p>
            <a:pPr algn="l">
              <a:lnSpc>
                <a:spcPct val="150000"/>
              </a:lnSpc>
            </a:pPr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Meet people where they are</a:t>
            </a:r>
          </a:p>
          <a:p>
            <a:pPr algn="l">
              <a:lnSpc>
                <a:spcPct val="150000"/>
              </a:lnSpc>
            </a:pPr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Who meets them matters</a:t>
            </a:r>
          </a:p>
          <a:p>
            <a:pPr algn="l">
              <a:lnSpc>
                <a:spcPct val="150000"/>
              </a:lnSpc>
            </a:pPr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Stay with them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4200" y="1733298"/>
            <a:ext cx="12420600" cy="899160"/>
            <a:chOff x="591127" y="544019"/>
            <a:chExt cx="12420600" cy="899160"/>
          </a:xfrm>
        </p:grpSpPr>
        <p:sp>
          <p:nvSpPr>
            <p:cNvPr id="8" name="Rectangle 7"/>
            <p:cNvSpPr/>
            <p:nvPr/>
          </p:nvSpPr>
          <p:spPr>
            <a:xfrm>
              <a:off x="591127" y="544019"/>
              <a:ext cx="12420600" cy="899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1769" y="673559"/>
              <a:ext cx="560832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CALL TO ACTION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RAPPORT</a:t>
            </a:r>
          </a:p>
        </p:txBody>
      </p:sp>
    </p:spTree>
    <p:extLst>
      <p:ext uri="{BB962C8B-B14F-4D97-AF65-F5344CB8AC3E}">
        <p14:creationId xmlns:p14="http://schemas.microsoft.com/office/powerpoint/2010/main" val="16034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3553" y="4025589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3. UNINTENTIONAL HARM</a:t>
            </a:r>
          </a:p>
        </p:txBody>
      </p:sp>
    </p:spTree>
    <p:extLst>
      <p:ext uri="{BB962C8B-B14F-4D97-AF65-F5344CB8AC3E}">
        <p14:creationId xmlns:p14="http://schemas.microsoft.com/office/powerpoint/2010/main" val="184012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16063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6361556"/>
            <a:ext cx="5908964" cy="18774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Primary Care Physician</a:t>
            </a:r>
          </a:p>
          <a:p>
            <a:pPr algn="l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6361556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4862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127" y="2566154"/>
            <a:ext cx="1162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cap="small" dirty="0">
                <a:solidFill>
                  <a:srgbClr val="F5B283"/>
                </a:solidFill>
              </a:rPr>
              <a:t>neither has a relationship with commercial entities related to the subject matter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65300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UNINTENTIONAL 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3025" y="3901440"/>
            <a:ext cx="5111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Iatrogenesis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Intent vs Impact</a:t>
            </a:r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462" y="3032760"/>
            <a:ext cx="7077800" cy="45137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962837" y="4541520"/>
            <a:ext cx="979483" cy="152400"/>
          </a:xfrm>
          <a:prstGeom prst="ellipse">
            <a:avLst/>
          </a:prstGeom>
          <a:solidFill>
            <a:srgbClr val="C000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241280" y="3901440"/>
            <a:ext cx="701041" cy="792480"/>
          </a:xfrm>
          <a:custGeom>
            <a:avLst/>
            <a:gdLst>
              <a:gd name="connsiteX0" fmla="*/ 479113 w 479113"/>
              <a:gd name="connsiteY0" fmla="*/ 0 h 672004"/>
              <a:gd name="connsiteX1" fmla="*/ 21913 w 479113"/>
              <a:gd name="connsiteY1" fmla="*/ 579120 h 672004"/>
              <a:gd name="connsiteX2" fmla="*/ 67633 w 479113"/>
              <a:gd name="connsiteY2" fmla="*/ 670560 h 67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113" h="672004">
                <a:moveTo>
                  <a:pt x="479113" y="0"/>
                </a:moveTo>
                <a:cubicBezTo>
                  <a:pt x="284803" y="233680"/>
                  <a:pt x="90493" y="467360"/>
                  <a:pt x="21913" y="579120"/>
                </a:cubicBezTo>
                <a:cubicBezTo>
                  <a:pt x="-46667" y="690880"/>
                  <a:pt x="67633" y="670560"/>
                  <a:pt x="67633" y="670560"/>
                </a:cubicBezTo>
              </a:path>
            </a:pathLst>
          </a:cu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UNINTENTIONAL HARM</a:t>
            </a:r>
          </a:p>
        </p:txBody>
      </p:sp>
      <p:sp>
        <p:nvSpPr>
          <p:cNvPr id="10" name="TextBox 9"/>
          <p:cNvSpPr txBox="1"/>
          <p:nvPr>
            <p:extLst>
              <p:ext uri="{D42A27DB-BD31-4B8C-83A1-F6EECF244321}">
                <p14:modId xmlns:p14="http://schemas.microsoft.com/office/powerpoint/2010/main" val="2773377667"/>
              </p:ext>
            </p:extLst>
          </p:nvPr>
        </p:nvSpPr>
        <p:spPr>
          <a:xfrm>
            <a:off x="696371" y="2534409"/>
            <a:ext cx="9895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When research is not respectful of patient autonomy and level of understanding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UNINTENTIONAL 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0" y="2534409"/>
            <a:ext cx="10565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When the provider is researcher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Morning of CABG, being asked to participate in a study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When all the lung cancer chemotherapies have failed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UNINTENTIONAL 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1" y="2534409"/>
            <a:ext cx="6350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When informed consent harms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Sleep and “heart failure” study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UNINTENTIONAL 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0" y="2534409"/>
            <a:ext cx="10764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When survey questions induce anxiety and confusion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Pt with Parkinson’s disease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UNINTENTIONAL 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0" y="2534409"/>
            <a:ext cx="106269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When your questions cause a sense of abandonment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Mood and social stressor query at orthopedic office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UNINTENTIONAL 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71" y="2534409"/>
            <a:ext cx="11712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The anxiety/trauma of being randomized in a controlled trial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Am I being helped?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Or am I being passed over?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94544" y="4025589"/>
            <a:ext cx="100021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First, do no harm</a:t>
            </a:r>
          </a:p>
          <a:p>
            <a:pPr algn="l"/>
            <a:endParaRPr lang="en-US" sz="5000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Look through a trauma-informed lens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4200" y="1813927"/>
            <a:ext cx="12420600" cy="899160"/>
            <a:chOff x="591127" y="544019"/>
            <a:chExt cx="12420600" cy="899160"/>
          </a:xfrm>
        </p:grpSpPr>
        <p:sp>
          <p:nvSpPr>
            <p:cNvPr id="8" name="Rectangle 7"/>
            <p:cNvSpPr/>
            <p:nvPr/>
          </p:nvSpPr>
          <p:spPr>
            <a:xfrm>
              <a:off x="591127" y="544019"/>
              <a:ext cx="12420600" cy="899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1769" y="673559"/>
              <a:ext cx="560832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CALL TO ACTION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1127" y="410788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UNINTENTIONAL HARM</a:t>
            </a:r>
          </a:p>
        </p:txBody>
      </p:sp>
    </p:spTree>
    <p:extLst>
      <p:ext uri="{BB962C8B-B14F-4D97-AF65-F5344CB8AC3E}">
        <p14:creationId xmlns:p14="http://schemas.microsoft.com/office/powerpoint/2010/main" val="18224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025589"/>
            <a:ext cx="12271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4. CHOOSING RESEARCH TOPICS</a:t>
            </a:r>
          </a:p>
        </p:txBody>
      </p:sp>
    </p:spTree>
    <p:extLst>
      <p:ext uri="{BB962C8B-B14F-4D97-AF65-F5344CB8AC3E}">
        <p14:creationId xmlns:p14="http://schemas.microsoft.com/office/powerpoint/2010/main" val="1878819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CHOOSING RESEARCH TOPICS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69" y="2534409"/>
            <a:ext cx="770975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Variables vs. Valuable Results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Carving out one body part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Isolating one disease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Siloing interventions in one place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Overemphasizing pathology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923" y="2535616"/>
            <a:ext cx="3837132" cy="49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16063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6361556"/>
            <a:ext cx="5908964" cy="18774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Primary Care Physician</a:t>
            </a:r>
          </a:p>
          <a:p>
            <a:pPr algn="l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6361556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4862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127" y="3120151"/>
            <a:ext cx="120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cap="small" dirty="0" err="1">
                <a:solidFill>
                  <a:srgbClr val="F5B283"/>
                </a:solidFill>
              </a:rPr>
              <a:t>mr.</a:t>
            </a:r>
            <a:r>
              <a:rPr lang="en-US" cap="small" dirty="0">
                <a:solidFill>
                  <a:srgbClr val="F5B283"/>
                </a:solidFill>
              </a:rPr>
              <a:t> </a:t>
            </a:r>
            <a:r>
              <a:rPr lang="en-US" cap="small" dirty="0" err="1">
                <a:solidFill>
                  <a:srgbClr val="F5B283"/>
                </a:solidFill>
              </a:rPr>
              <a:t>collins</a:t>
            </a:r>
            <a:r>
              <a:rPr lang="en-US" cap="small" dirty="0">
                <a:solidFill>
                  <a:srgbClr val="F5B283"/>
                </a:solidFill>
              </a:rPr>
              <a:t> is dr. miller’s patient at the family care health centers</a:t>
            </a:r>
          </a:p>
        </p:txBody>
      </p:sp>
    </p:spTree>
    <p:extLst>
      <p:ext uri="{BB962C8B-B14F-4D97-AF65-F5344CB8AC3E}">
        <p14:creationId xmlns:p14="http://schemas.microsoft.com/office/powerpoint/2010/main" val="3055450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CHOOSING RESEARCH TOPICS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69" y="2534409"/>
            <a:ext cx="7709755" cy="729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Variables vs. Valuable Results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Carving out one body part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Isolating one disease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Siloing interventions in one place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Overemphasizing pathology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44011" y="2393560"/>
            <a:ext cx="455583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didot" charset="0"/>
              </a:rPr>
              <a:t>“Nature knits up her kinds in a web, </a:t>
            </a:r>
          </a:p>
          <a:p>
            <a:pPr algn="l"/>
            <a:r>
              <a:rPr lang="en-US" i="1" dirty="0">
                <a:solidFill>
                  <a:schemeClr val="bg1"/>
                </a:solidFill>
                <a:latin typeface="didot" charset="0"/>
              </a:rPr>
              <a:t>not in a chain. But men can only follow by chains because their language can</a:t>
            </a:r>
            <a:r>
              <a:rPr lang="mr-IN" i="1" dirty="0">
                <a:solidFill>
                  <a:schemeClr val="bg1"/>
                </a:solidFill>
                <a:latin typeface="didot" charset="0"/>
              </a:rPr>
              <a:t>’</a:t>
            </a:r>
            <a:r>
              <a:rPr lang="en-US" i="1" dirty="0">
                <a:solidFill>
                  <a:schemeClr val="bg1"/>
                </a:solidFill>
                <a:latin typeface="didot" charset="0"/>
              </a:rPr>
              <a:t>t handle several things at once.” </a:t>
            </a:r>
            <a:r>
              <a:rPr lang="en-US" sz="2800" i="1" dirty="0">
                <a:solidFill>
                  <a:schemeClr val="bg1"/>
                </a:solidFill>
                <a:latin typeface="didot" charset="0"/>
              </a:rPr>
              <a:t>Albrecht von Haler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51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CHOOSING RESEARCH TOPICS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69" y="2534409"/>
            <a:ext cx="66211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Please</a:t>
            </a:r>
            <a:r>
              <a:rPr lang="mr-IN" u="sng" dirty="0"/>
              <a:t>…</a:t>
            </a:r>
            <a:r>
              <a:rPr lang="en-US" u="sng" dirty="0"/>
              <a:t>  Patient-Centered Topics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44011" y="2393560"/>
            <a:ext cx="455583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didot" charset="0"/>
              </a:rPr>
              <a:t>“Nature knits up her kinds in a web, </a:t>
            </a:r>
          </a:p>
          <a:p>
            <a:pPr algn="l"/>
            <a:r>
              <a:rPr lang="en-US" i="1" dirty="0">
                <a:solidFill>
                  <a:schemeClr val="bg1"/>
                </a:solidFill>
                <a:latin typeface="didot" charset="0"/>
              </a:rPr>
              <a:t>not in a chain. But men can only follow by chains because their language can</a:t>
            </a:r>
            <a:r>
              <a:rPr lang="mr-IN" i="1" dirty="0">
                <a:solidFill>
                  <a:schemeClr val="bg1"/>
                </a:solidFill>
                <a:latin typeface="didot" charset="0"/>
              </a:rPr>
              <a:t>’</a:t>
            </a:r>
            <a:r>
              <a:rPr lang="en-US" i="1" dirty="0">
                <a:solidFill>
                  <a:schemeClr val="bg1"/>
                </a:solidFill>
                <a:latin typeface="didot" charset="0"/>
              </a:rPr>
              <a:t>t handle several things at once.” </a:t>
            </a:r>
            <a:r>
              <a:rPr lang="en-US" sz="2800" i="1" dirty="0">
                <a:solidFill>
                  <a:schemeClr val="bg1"/>
                </a:solidFill>
                <a:latin typeface="didot" charset="0"/>
              </a:rPr>
              <a:t>Albrecht von Haler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9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CHOOSING RESEARCH TOPICS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69" y="2534409"/>
            <a:ext cx="6621193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Please</a:t>
            </a:r>
            <a:r>
              <a:rPr lang="mr-IN" u="sng" dirty="0"/>
              <a:t>…</a:t>
            </a:r>
            <a:r>
              <a:rPr lang="en-US" u="sng" dirty="0"/>
              <a:t>  Patient-Centered Topics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Not spleen-centered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Not researcher-centered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Not hospital-centered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Not doctor-centered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Not body-centered</a:t>
            </a:r>
          </a:p>
          <a:p>
            <a:pPr algn="l"/>
            <a:endParaRPr lang="en-US" dirty="0"/>
          </a:p>
        </p:txBody>
      </p:sp>
      <p:pic>
        <p:nvPicPr>
          <p:cNvPr id="3074" name="Picture 2" descr="doctor-pat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0" y="3872156"/>
            <a:ext cx="3941760" cy="26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CHOOSING RESEARCH TOPICS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68" y="2534409"/>
            <a:ext cx="1212448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Please</a:t>
            </a:r>
            <a:r>
              <a:rPr lang="mr-IN" u="sng" dirty="0"/>
              <a:t>…</a:t>
            </a:r>
            <a:r>
              <a:rPr lang="en-US" u="sng" dirty="0"/>
              <a:t>  Patient-Centered Topics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How do we achieve health equity</a:t>
            </a:r>
          </a:p>
          <a:p>
            <a:pPr algn="l"/>
            <a:r>
              <a:rPr lang="en-US" sz="3200" i="1" dirty="0">
                <a:solidFill>
                  <a:schemeClr val="bg1"/>
                </a:solidFill>
              </a:rPr>
              <a:t>- Instead of just measuring health disparities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How do we promote health</a:t>
            </a:r>
          </a:p>
          <a:p>
            <a:pPr algn="l"/>
            <a:r>
              <a:rPr lang="en-US" sz="3200" i="1" dirty="0">
                <a:solidFill>
                  <a:srgbClr val="FFFFFF"/>
                </a:solidFill>
              </a:rPr>
              <a:t>- Instead of just treating our pathologies after they develop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How do we juggle more than one disease</a:t>
            </a:r>
          </a:p>
          <a:p>
            <a:pPr algn="l"/>
            <a:r>
              <a:rPr lang="en-US" sz="3200" i="1" dirty="0">
                <a:solidFill>
                  <a:srgbClr val="FFFFFF"/>
                </a:solidFill>
              </a:rPr>
              <a:t>-Multi-morbidity is everywhere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How do we push further upstream</a:t>
            </a:r>
          </a:p>
          <a:p>
            <a:pPr algn="l"/>
            <a:r>
              <a:rPr lang="en-US" sz="3200" i="1" dirty="0">
                <a:solidFill>
                  <a:srgbClr val="FFFFFF"/>
                </a:solidFill>
              </a:rPr>
              <a:t>- SDOH, institutional racism, intergenerational inequities</a:t>
            </a:r>
          </a:p>
          <a:p>
            <a:pPr algn="l"/>
            <a:endParaRPr lang="en-US" sz="800" dirty="0"/>
          </a:p>
          <a:p>
            <a:pPr algn="l"/>
            <a:r>
              <a:rPr lang="en-US" dirty="0"/>
              <a:t>Continuity-of-care and transitions-of-care </a:t>
            </a:r>
          </a:p>
          <a:p>
            <a:pPr algn="l"/>
            <a:r>
              <a:rPr lang="en-US" sz="3200" i="1" dirty="0">
                <a:solidFill>
                  <a:srgbClr val="FFFFFF"/>
                </a:solidFill>
              </a:rPr>
              <a:t>- Center on our patients’ needs through time and space</a:t>
            </a:r>
          </a:p>
        </p:txBody>
      </p:sp>
    </p:spTree>
    <p:extLst>
      <p:ext uri="{BB962C8B-B14F-4D97-AF65-F5344CB8AC3E}">
        <p14:creationId xmlns:p14="http://schemas.microsoft.com/office/powerpoint/2010/main" val="32326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7582" y="3521657"/>
            <a:ext cx="108231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Don’t be blasé about “patient-centered”</a:t>
            </a:r>
          </a:p>
          <a:p>
            <a:pPr algn="l">
              <a:lnSpc>
                <a:spcPct val="150000"/>
              </a:lnSpc>
            </a:pPr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Lean in to research complexities</a:t>
            </a:r>
          </a:p>
          <a:p>
            <a:pPr algn="l">
              <a:lnSpc>
                <a:spcPct val="150000"/>
              </a:lnSpc>
            </a:pPr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Push beyond reductionism</a:t>
            </a:r>
          </a:p>
          <a:p>
            <a:pPr algn="l">
              <a:lnSpc>
                <a:spcPct val="150000"/>
              </a:lnSpc>
            </a:pPr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Surpass your predecessors </a:t>
            </a:r>
          </a:p>
          <a:p>
            <a:pPr algn="l"/>
            <a:endParaRPr lang="en-US" sz="5000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sz="5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4200" y="1854242"/>
            <a:ext cx="12420600" cy="899160"/>
            <a:chOff x="591127" y="544019"/>
            <a:chExt cx="12420600" cy="899160"/>
          </a:xfrm>
        </p:grpSpPr>
        <p:sp>
          <p:nvSpPr>
            <p:cNvPr id="8" name="Rectangle 7"/>
            <p:cNvSpPr/>
            <p:nvPr/>
          </p:nvSpPr>
          <p:spPr>
            <a:xfrm>
              <a:off x="591127" y="544019"/>
              <a:ext cx="12420600" cy="899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1769" y="673559"/>
              <a:ext cx="560832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CALL TO ACTION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CHOOSING RESEARCH TOPICS</a:t>
            </a:r>
          </a:p>
        </p:txBody>
      </p:sp>
    </p:spTree>
    <p:extLst>
      <p:ext uri="{BB962C8B-B14F-4D97-AF65-F5344CB8AC3E}">
        <p14:creationId xmlns:p14="http://schemas.microsoft.com/office/powerpoint/2010/main" val="11943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025589"/>
            <a:ext cx="12271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5. EQUALITY</a:t>
            </a:r>
          </a:p>
        </p:txBody>
      </p:sp>
    </p:spTree>
    <p:extLst>
      <p:ext uri="{BB962C8B-B14F-4D97-AF65-F5344CB8AC3E}">
        <p14:creationId xmlns:p14="http://schemas.microsoft.com/office/powerpoint/2010/main" val="1057438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1127" y="2395973"/>
            <a:ext cx="681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WHO IS THE EXPERT?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100" y="3624726"/>
            <a:ext cx="1161042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fontAlgn="base"/>
            <a:r>
              <a:rPr lang="en-US" dirty="0"/>
              <a:t>Brand strategy: </a:t>
            </a:r>
          </a:p>
          <a:p>
            <a:pPr lvl="1" algn="l" fontAlgn="base"/>
            <a:r>
              <a:rPr lang="en-US" dirty="0"/>
              <a:t>	“Thought Leaders”</a:t>
            </a:r>
          </a:p>
          <a:p>
            <a:pPr lvl="1" algn="l" fontAlgn="base"/>
            <a:endParaRPr lang="en-US" dirty="0"/>
          </a:p>
          <a:p>
            <a:pPr lvl="1" algn="l" fontAlgn="base"/>
            <a:r>
              <a:rPr lang="en-US" dirty="0"/>
              <a:t>Community health: </a:t>
            </a:r>
          </a:p>
          <a:p>
            <a:pPr lvl="1" algn="l" fontAlgn="base"/>
            <a:r>
              <a:rPr lang="en-US" dirty="0"/>
              <a:t>	“Content experts” </a:t>
            </a:r>
          </a:p>
          <a:p>
            <a:pPr lvl="1" algn="l" fontAlgn="base"/>
            <a:endParaRPr lang="en-US" dirty="0"/>
          </a:p>
          <a:p>
            <a:pPr lvl="1" algn="l" fontAlgn="base"/>
            <a:r>
              <a:rPr lang="en-US" dirty="0"/>
              <a:t>Lived experience is crucial</a:t>
            </a:r>
          </a:p>
          <a:p>
            <a:pPr lvl="1" algn="l" fontAlgn="base"/>
            <a:r>
              <a:rPr lang="en-US" dirty="0"/>
              <a:t> </a:t>
            </a:r>
          </a:p>
          <a:p>
            <a:pPr lvl="1" algn="l" fontAlgn="base"/>
            <a:r>
              <a:rPr lang="en-US" dirty="0"/>
              <a:t>Authentic shared decision-making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>
                <a:solidFill>
                  <a:schemeClr val="bg1">
                    <a:lumMod val="95000"/>
                  </a:schemeClr>
                </a:solidFill>
              </a:rPr>
              <a:t>EQUALITY</a:t>
            </a:r>
            <a:endParaRPr lang="en-US" sz="7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Image result for doctor patient relatio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80" y="2627056"/>
            <a:ext cx="5111521" cy="383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6528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8986" y="3620122"/>
            <a:ext cx="11177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+Times" charset="0"/>
              </a:rPr>
              <a:t>“A basic tenet of shared decision making is that clinicians are the experts in the evidence and patients are the experts in what matters most to them.”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7153" y="6763988"/>
            <a:ext cx="4129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ES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Spatz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et al.</a:t>
            </a:r>
          </a:p>
          <a:p>
            <a:pPr algn="l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JAMA April 2017; 317(13:1309-1310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127" y="2395973"/>
            <a:ext cx="681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WHO IS THE EXPERT?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>
                <a:solidFill>
                  <a:schemeClr val="bg1">
                    <a:lumMod val="95000"/>
                  </a:schemeClr>
                </a:solidFill>
              </a:rPr>
              <a:t>EQUALITY</a:t>
            </a:r>
            <a:endParaRPr lang="en-US" sz="7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1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-2309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1127" y="2395973"/>
            <a:ext cx="826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/>
              <a:t>WHO BENEFITS FROM THE RESEARCH?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128" y="3676843"/>
            <a:ext cx="81640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There is no hierarchy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Remember your mission is not their mission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Mutual benefit in research collaborations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Value-added partnerships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Don’t ask for something for nothing</a:t>
            </a:r>
          </a:p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Red flag for “lip service” or “window dressing”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>
                <a:solidFill>
                  <a:schemeClr val="bg1">
                    <a:lumMod val="95000"/>
                  </a:schemeClr>
                </a:solidFill>
              </a:rPr>
              <a:t>EQUALITY</a:t>
            </a:r>
            <a:endParaRPr lang="en-US" sz="7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4025589"/>
            <a:ext cx="6355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Respect Your Experts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4200" y="2116287"/>
            <a:ext cx="12420600" cy="899160"/>
            <a:chOff x="591127" y="544019"/>
            <a:chExt cx="12420600" cy="899160"/>
          </a:xfrm>
        </p:grpSpPr>
        <p:sp>
          <p:nvSpPr>
            <p:cNvPr id="8" name="Rectangle 7"/>
            <p:cNvSpPr/>
            <p:nvPr/>
          </p:nvSpPr>
          <p:spPr>
            <a:xfrm>
              <a:off x="591127" y="544019"/>
              <a:ext cx="12420600" cy="899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1769" y="673559"/>
              <a:ext cx="560832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CALL TO ACTION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EQUALITY</a:t>
            </a:r>
          </a:p>
        </p:txBody>
      </p:sp>
    </p:spTree>
    <p:extLst>
      <p:ext uri="{BB962C8B-B14F-4D97-AF65-F5344CB8AC3E}">
        <p14:creationId xmlns:p14="http://schemas.microsoft.com/office/powerpoint/2010/main" val="6846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19" y="4416063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6361556"/>
            <a:ext cx="5908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WHAT WE WILL </a:t>
            </a:r>
          </a:p>
          <a:p>
            <a:pPr algn="l"/>
            <a:r>
              <a:rPr lang="en-US" sz="5400" b="1" dirty="0">
                <a:solidFill>
                  <a:schemeClr val="bg1"/>
                </a:solidFill>
              </a:rPr>
              <a:t>PRESENT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4862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32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025589"/>
            <a:ext cx="12271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6. ECOSYSTEMS</a:t>
            </a:r>
          </a:p>
        </p:txBody>
      </p:sp>
    </p:spTree>
    <p:extLst>
      <p:ext uri="{BB962C8B-B14F-4D97-AF65-F5344CB8AC3E}">
        <p14:creationId xmlns:p14="http://schemas.microsoft.com/office/powerpoint/2010/main" val="1170622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ECOSYSTEMS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997" y="593070"/>
            <a:ext cx="4947006" cy="8732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4129" y="3345346"/>
            <a:ext cx="78468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Remember what von Haller said:</a:t>
            </a:r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“Nature knits her kinds together</a:t>
            </a:r>
          </a:p>
          <a:p>
            <a:pPr algn="l"/>
            <a:r>
              <a:rPr lang="en-US" sz="3000" dirty="0"/>
              <a:t>in a web, not in a chain</a:t>
            </a:r>
            <a:r>
              <a:rPr lang="mr-IN" sz="3000" dirty="0"/>
              <a:t>…</a:t>
            </a:r>
            <a:r>
              <a:rPr lang="en-US" sz="3000" dirty="0"/>
              <a:t>”</a:t>
            </a:r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The reality of the world is that</a:t>
            </a:r>
          </a:p>
          <a:p>
            <a:pPr algn="l"/>
            <a:r>
              <a:rPr lang="en-US" sz="3000" dirty="0"/>
              <a:t>our clinical interactions are not linear:</a:t>
            </a:r>
          </a:p>
          <a:p>
            <a:pPr algn="l"/>
            <a:r>
              <a:rPr lang="en-US" sz="3000" dirty="0"/>
              <a:t>they are multi-dimensional.</a:t>
            </a:r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That is true for EVERY clinical encounter.</a:t>
            </a:r>
          </a:p>
        </p:txBody>
      </p:sp>
    </p:spTree>
    <p:extLst>
      <p:ext uri="{BB962C8B-B14F-4D97-AF65-F5344CB8AC3E}">
        <p14:creationId xmlns:p14="http://schemas.microsoft.com/office/powerpoint/2010/main" val="673306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256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ECOSYSTEMS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128" y="3345346"/>
            <a:ext cx="10582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i="1" dirty="0">
                <a:solidFill>
                  <a:schemeClr val="bg1"/>
                </a:solidFill>
                <a:latin typeface="times" charset="0"/>
              </a:rPr>
              <a:t>“Unlike other objects in science, persons</a:t>
            </a:r>
          </a:p>
          <a:p>
            <a:pPr algn="l"/>
            <a:r>
              <a:rPr lang="en-US" sz="3000" i="1" dirty="0">
                <a:solidFill>
                  <a:schemeClr val="bg1"/>
                </a:solidFill>
                <a:latin typeface="times" charset="0"/>
              </a:rPr>
              <a:t>cannot be reduced to their parts in order</a:t>
            </a:r>
          </a:p>
          <a:p>
            <a:pPr algn="l"/>
            <a:r>
              <a:rPr lang="en-US" sz="3000" i="1" dirty="0">
                <a:solidFill>
                  <a:schemeClr val="bg1"/>
                </a:solidFill>
                <a:latin typeface="times" charset="0"/>
              </a:rPr>
              <a:t>to better understand them.”</a:t>
            </a:r>
          </a:p>
          <a:p>
            <a:pPr algn="l"/>
            <a:endParaRPr lang="en-US" sz="3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Eric </a:t>
            </a:r>
            <a:r>
              <a:rPr lang="en-US" sz="2000" dirty="0" err="1">
                <a:solidFill>
                  <a:schemeClr val="bg1"/>
                </a:solidFill>
              </a:rPr>
              <a:t>Cassell</a:t>
            </a:r>
            <a:r>
              <a:rPr lang="en-US" sz="2000" dirty="0">
                <a:solidFill>
                  <a:schemeClr val="bg1"/>
                </a:solidFill>
              </a:rPr>
              <a:t>, MD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</a:rPr>
              <a:t>The Nature of Suffering and the Goals of Medicine</a:t>
            </a:r>
          </a:p>
        </p:txBody>
      </p:sp>
    </p:spTree>
    <p:extLst>
      <p:ext uri="{BB962C8B-B14F-4D97-AF65-F5344CB8AC3E}">
        <p14:creationId xmlns:p14="http://schemas.microsoft.com/office/powerpoint/2010/main" val="1228362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ECOSYSTEMS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132" y="2770632"/>
            <a:ext cx="6396363" cy="47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4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127" y="410788"/>
            <a:ext cx="11908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ECOSYSTEMS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4200" y="2116287"/>
            <a:ext cx="12420600" cy="899160"/>
            <a:chOff x="591127" y="544019"/>
            <a:chExt cx="12420600" cy="899160"/>
          </a:xfrm>
        </p:grpSpPr>
        <p:sp>
          <p:nvSpPr>
            <p:cNvPr id="13" name="Rectangle 12"/>
            <p:cNvSpPr/>
            <p:nvPr/>
          </p:nvSpPr>
          <p:spPr>
            <a:xfrm>
              <a:off x="591127" y="544019"/>
              <a:ext cx="12420600" cy="8991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1769" y="673559"/>
              <a:ext cx="5608320" cy="64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CALL TO ACTION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40436" y="4394108"/>
            <a:ext cx="97547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0" dirty="0">
                <a:solidFill>
                  <a:schemeClr val="bg1">
                    <a:lumMod val="95000"/>
                  </a:schemeClr>
                </a:solidFill>
              </a:rPr>
              <a:t>Honor the beauty and complexity of the human state</a:t>
            </a:r>
          </a:p>
        </p:txBody>
      </p:sp>
    </p:spTree>
    <p:extLst>
      <p:ext uri="{BB962C8B-B14F-4D97-AF65-F5344CB8AC3E}">
        <p14:creationId xmlns:p14="http://schemas.microsoft.com/office/powerpoint/2010/main" val="11349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18" y="2136671"/>
            <a:ext cx="5528068" cy="76169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23451" y="2136671"/>
            <a:ext cx="7481350" cy="7616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21366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5964" y="723312"/>
            <a:ext cx="1130530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1" i="1" dirty="0">
                <a:solidFill>
                  <a:schemeClr val="bg2"/>
                </a:solidFill>
                <a:latin typeface="Calibri"/>
              </a:rPr>
              <a:t>Our Calls to Action</a:t>
            </a:r>
            <a:endParaRPr lang="en-US" sz="6000" i="1" dirty="0">
              <a:solidFill>
                <a:srgbClr val="E7E6E6"/>
              </a:solidFill>
              <a:latin typeface="Calibri"/>
            </a:endParaRPr>
          </a:p>
          <a:p>
            <a:endParaRPr lang="en-US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321" y="2136671"/>
            <a:ext cx="12841479" cy="7478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1. Communication: 	- Stay Human				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2. Rapport:	</a:t>
            </a: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Prioritize rapport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Meet people where they are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Who meets them matters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Stay with them</a:t>
            </a: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				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3. Unintentional Harm:	- First do no harm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	- Trauma-informed lens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4. Choice of Topics:	- “Patient-centered”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	- Lean in, push beyond, surpass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5. Equality:	- Respect your experts</a:t>
            </a:r>
          </a:p>
          <a:p>
            <a:pPr algn="l">
              <a:tabLst>
                <a:tab pos="5483225" algn="l"/>
              </a:tabLst>
            </a:pP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6. Ecosystems:	- Honor the beauty and complexity 	  of the human state</a:t>
            </a:r>
          </a:p>
        </p:txBody>
      </p:sp>
    </p:spTree>
    <p:extLst>
      <p:ext uri="{BB962C8B-B14F-4D97-AF65-F5344CB8AC3E}">
        <p14:creationId xmlns:p14="http://schemas.microsoft.com/office/powerpoint/2010/main" val="38924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06240" y="4292024"/>
            <a:ext cx="5833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en-US" sz="7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19" y="4416063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6361556"/>
            <a:ext cx="5908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WHAT WE WILL </a:t>
            </a:r>
          </a:p>
          <a:p>
            <a:pPr algn="l"/>
            <a:r>
              <a:rPr lang="en-US" sz="5400" b="1" dirty="0">
                <a:solidFill>
                  <a:schemeClr val="bg1"/>
                </a:solidFill>
              </a:rPr>
              <a:t>PRESENT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2" y="4416062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4862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5964" y="723312"/>
            <a:ext cx="11305309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1" i="1" dirty="0">
                <a:solidFill>
                  <a:schemeClr val="bg2"/>
                </a:solidFill>
                <a:latin typeface="Calibri"/>
              </a:rPr>
              <a:t>Six areas for your reflection </a:t>
            </a:r>
            <a:r>
              <a:rPr lang="en-US" sz="6000" i="1" dirty="0">
                <a:solidFill>
                  <a:schemeClr val="bg2"/>
                </a:solidFill>
                <a:latin typeface="Calibri"/>
              </a:rPr>
              <a:t>from our perspectives as a patient &amp; a community physician</a:t>
            </a:r>
            <a:endParaRPr lang="en-US" sz="6000" i="1" dirty="0">
              <a:solidFill>
                <a:srgbClr val="E7E6E6"/>
              </a:solidFill>
              <a:latin typeface="Calibri"/>
            </a:endParaRPr>
          </a:p>
          <a:p>
            <a:endParaRPr lang="en-US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2233" y="5723222"/>
            <a:ext cx="14847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3853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19" y="4416063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6361556"/>
            <a:ext cx="5908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WHAT WE WILL </a:t>
            </a:r>
          </a:p>
          <a:p>
            <a:pPr algn="l"/>
            <a:r>
              <a:rPr lang="en-US" sz="5400" b="1" dirty="0">
                <a:solidFill>
                  <a:schemeClr val="bg1"/>
                </a:solidFill>
              </a:rPr>
              <a:t>PRESENT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4862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5964" y="723312"/>
            <a:ext cx="11305309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6000" b="1" i="1" dirty="0">
                <a:solidFill>
                  <a:schemeClr val="bg2"/>
                </a:solidFill>
                <a:latin typeface="Calibri"/>
              </a:rPr>
              <a:t>Six areas for your reflection </a:t>
            </a:r>
            <a:r>
              <a:rPr lang="en-US" sz="6000" i="1" dirty="0">
                <a:solidFill>
                  <a:schemeClr val="bg2"/>
                </a:solidFill>
                <a:latin typeface="Calibri"/>
              </a:rPr>
              <a:t>from our perspectives as a patient &amp; a community physician</a:t>
            </a:r>
            <a:endParaRPr lang="en-US" sz="6000" i="1" dirty="0">
              <a:solidFill>
                <a:srgbClr val="E7E6E6"/>
              </a:solidFill>
              <a:latin typeface="Calibri"/>
            </a:endParaRPr>
          </a:p>
          <a:p>
            <a:endParaRPr lang="en-US" dirty="0"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810" y="5415446"/>
            <a:ext cx="568701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1. Communication </a:t>
            </a:r>
          </a:p>
          <a:p>
            <a:pPr algn="l"/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2. Rapport</a:t>
            </a:r>
          </a:p>
          <a:p>
            <a:pPr algn="l"/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3. Unintentional Harm</a:t>
            </a:r>
          </a:p>
          <a:p>
            <a:pPr algn="l"/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4. Choice of Topics</a:t>
            </a:r>
          </a:p>
          <a:p>
            <a:pPr algn="l"/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5. Equality</a:t>
            </a:r>
          </a:p>
          <a:p>
            <a:pPr algn="l"/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6. Ecosystems</a:t>
            </a:r>
          </a:p>
        </p:txBody>
      </p:sp>
    </p:spTree>
    <p:extLst>
      <p:ext uri="{BB962C8B-B14F-4D97-AF65-F5344CB8AC3E}">
        <p14:creationId xmlns:p14="http://schemas.microsoft.com/office/powerpoint/2010/main" val="6308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19" y="4416063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6361556"/>
            <a:ext cx="59089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Albrecht von Haller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Swiss Physiologist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1708-1777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2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4862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5964" y="723312"/>
            <a:ext cx="1130530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Natura in reticulum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sua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 genera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connexit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,</a:t>
            </a:r>
          </a:p>
          <a:p>
            <a:pPr algn="l"/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non in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catenam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: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homines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 non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possunt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 nisi</a:t>
            </a:r>
          </a:p>
          <a:p>
            <a:pPr algn="l"/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catenam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sequi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, cum non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plura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simul</a:t>
            </a:r>
            <a:endParaRPr lang="en-US" sz="4000" i="1" dirty="0">
              <a:solidFill>
                <a:schemeClr val="bg1"/>
              </a:solidFill>
              <a:latin typeface="didot" charset="0"/>
            </a:endParaRPr>
          </a:p>
          <a:p>
            <a:pPr algn="l"/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possint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sermone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didot" charset="0"/>
              </a:rPr>
              <a:t>exponere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51" y="5025467"/>
            <a:ext cx="3837588" cy="45188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783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619" y="4416063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6361556"/>
            <a:ext cx="59089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Albrecht von Haller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Swiss Physiologist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1708-1777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004800" cy="4862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5964" y="723312"/>
            <a:ext cx="1130530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Nature knits up her kinds in a web, </a:t>
            </a:r>
          </a:p>
          <a:p>
            <a:pPr algn="l"/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not in a chain. But men can only follow</a:t>
            </a:r>
          </a:p>
          <a:p>
            <a:pPr algn="l"/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by chains because their language </a:t>
            </a:r>
          </a:p>
          <a:p>
            <a:pPr algn="l"/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can</a:t>
            </a:r>
            <a:r>
              <a:rPr lang="mr-IN" sz="4000" i="1" dirty="0">
                <a:solidFill>
                  <a:schemeClr val="bg1"/>
                </a:solidFill>
                <a:latin typeface="didot" charset="0"/>
              </a:rPr>
              <a:t>’</a:t>
            </a:r>
            <a:r>
              <a:rPr lang="en-US" sz="4000" i="1" dirty="0">
                <a:solidFill>
                  <a:schemeClr val="bg1"/>
                </a:solidFill>
                <a:latin typeface="didot" charset="0"/>
              </a:rPr>
              <a:t>t handle several things at once.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810" y="5415446"/>
            <a:ext cx="568701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endParaRPr lang="en-US" sz="40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51" y="5025467"/>
            <a:ext cx="3837588" cy="45188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20191"/>
            <a:ext cx="6504709" cy="5337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127" y="5594437"/>
            <a:ext cx="59089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Heidi Miller, MD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Primary Care Physician</a:t>
            </a:r>
          </a:p>
          <a:p>
            <a:pPr algn="l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Family Care Health Centers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0091" y="4416063"/>
            <a:ext cx="6504709" cy="533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2264" y="5594437"/>
            <a:ext cx="6502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</a:rPr>
              <a:t>Seán</a:t>
            </a:r>
            <a:r>
              <a:rPr lang="en-US" sz="4400" b="1" dirty="0">
                <a:solidFill>
                  <a:schemeClr val="bg1"/>
                </a:solidFill>
              </a:rPr>
              <a:t> Collins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Writer &amp; Brand Strategist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3553" y="4025589"/>
            <a:ext cx="9813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>
                    <a:lumMod val="95000"/>
                  </a:schemeClr>
                </a:solidFill>
              </a:rPr>
              <a:t>1.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978218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1712</Words>
  <Application>Microsoft Office PowerPoint</Application>
  <PresentationFormat>Custom</PresentationFormat>
  <Paragraphs>476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+Times</vt:lpstr>
      <vt:lpstr>Arial</vt:lpstr>
      <vt:lpstr>Calibri</vt:lpstr>
      <vt:lpstr>Calibri Light</vt:lpstr>
      <vt:lpstr>didot</vt:lpstr>
      <vt:lpstr>Helvetica Light</vt:lpstr>
      <vt:lpstr>Helvetica Neue</vt:lpstr>
      <vt:lpstr>Mangal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Politi, Mary</dc:creator>
  <cp:lastModifiedBy>Politi, Mary</cp:lastModifiedBy>
  <cp:revision>70</cp:revision>
  <cp:lastPrinted>2017-04-26T11:51:12Z</cp:lastPrinted>
  <dcterms:modified xsi:type="dcterms:W3CDTF">2017-04-28T13:53:05Z</dcterms:modified>
</cp:coreProperties>
</file>